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7" y="0"/>
            <a:ext cx="9858705" cy="67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254" y="630621"/>
            <a:ext cx="10562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1. </a:t>
            </a:r>
            <a:r>
              <a:rPr lang="en-US" sz="4000" dirty="0" smtClean="0">
                <a:solidFill>
                  <a:srgbClr val="FF0000"/>
                </a:solidFill>
              </a:rPr>
              <a:t>Risolvere</a:t>
            </a:r>
            <a:r>
              <a:rPr lang="en-US" sz="4000" dirty="0" smtClean="0"/>
              <a:t>: 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50287" y="1331690"/>
            <a:ext cx="10942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/>
              <a:t>to resolve- </a:t>
            </a:r>
            <a:r>
              <a:rPr lang="it-IT" sz="4000" i="1" dirty="0"/>
              <a:t>trovare un'ultima soluzione ad un problema</a:t>
            </a:r>
            <a:endParaRPr lang="en-US" sz="4000" i="1" dirty="0"/>
          </a:p>
        </p:txBody>
      </p:sp>
      <p:pic>
        <p:nvPicPr>
          <p:cNvPr id="4" name="Picture 3" descr="Risolvere tre cubi di Rubik, giocolando &quot; è l'attività in cui è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94" y="146708"/>
            <a:ext cx="1290390" cy="1191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3476" y="2123090"/>
            <a:ext cx="2740568" cy="70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2. </a:t>
            </a:r>
            <a:r>
              <a:rPr lang="en-US" sz="4000" dirty="0" smtClean="0">
                <a:solidFill>
                  <a:srgbClr val="FF0000"/>
                </a:solidFill>
              </a:rPr>
              <a:t>Depurare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224044" y="2123517"/>
            <a:ext cx="4014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/>
              <a:t>to purify- fare pulito</a:t>
            </a:r>
          </a:p>
        </p:txBody>
      </p:sp>
      <p:pic>
        <p:nvPicPr>
          <p:cNvPr id="7" name="Picture 6" descr="Depurare il sangue in modo naturale - Ambiente Bi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92" y="2966195"/>
            <a:ext cx="2488307" cy="26352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74898" y="3046886"/>
            <a:ext cx="8317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3. </a:t>
            </a:r>
            <a:r>
              <a:rPr lang="en-US" sz="4000" b="1" dirty="0" smtClean="0">
                <a:solidFill>
                  <a:srgbClr val="FF0000"/>
                </a:solidFill>
              </a:rPr>
              <a:t>riciclare: </a:t>
            </a:r>
            <a:r>
              <a:rPr lang="it-IT" sz="4000" dirty="0"/>
              <a:t>	</a:t>
            </a:r>
            <a:r>
              <a:rPr lang="it-IT" sz="4000" dirty="0" smtClean="0"/>
              <a:t>to recycle</a:t>
            </a:r>
          </a:p>
          <a:p>
            <a:r>
              <a:rPr lang="it-IT" sz="4000" dirty="0" smtClean="0"/>
              <a:t> </a:t>
            </a:r>
            <a:r>
              <a:rPr lang="it-IT" sz="4000" i="1" dirty="0"/>
              <a:t>usare di nuovo la plastica, il vetro, la carta, ecc/fare uso dell'immondizia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10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078" y="311948"/>
            <a:ext cx="10710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4. </a:t>
            </a:r>
            <a:r>
              <a:rPr lang="en-US" sz="4000" dirty="0" err="1" smtClean="0">
                <a:solidFill>
                  <a:srgbClr val="FF0000"/>
                </a:solidFill>
              </a:rPr>
              <a:t>Scaricare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2101" y="311948"/>
            <a:ext cx="8759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i="1" dirty="0"/>
              <a:t>to dump/empty- rovesciare o buttare le </a:t>
            </a:r>
            <a:r>
              <a:rPr lang="it-IT" sz="4000" i="1" dirty="0" smtClean="0"/>
              <a:t>cose.</a:t>
            </a:r>
            <a:endParaRPr lang="en-US" sz="4000" i="1" dirty="0"/>
          </a:p>
        </p:txBody>
      </p:sp>
      <p:pic>
        <p:nvPicPr>
          <p:cNvPr id="4" name="Picture 3" descr="puoi scaricare il materiale dei corsi di aggiornamento che ti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0" y="4542178"/>
            <a:ext cx="2068263" cy="14064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8078" y="1019834"/>
            <a:ext cx="6014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5. </a:t>
            </a:r>
            <a:r>
              <a:rPr lang="en-US" sz="4000" dirty="0" err="1" smtClean="0">
                <a:solidFill>
                  <a:srgbClr val="FF0000"/>
                </a:solidFill>
              </a:rPr>
              <a:t>Proteggere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983421" y="764131"/>
            <a:ext cx="820857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	</a:t>
            </a:r>
          </a:p>
          <a:p>
            <a:r>
              <a:rPr lang="it-IT" sz="4000" i="1" dirty="0"/>
              <a:t>to protect- tenere qualcosa pulito e </a:t>
            </a:r>
            <a:r>
              <a:rPr lang="it-IT" sz="4000" i="1" dirty="0" smtClean="0"/>
              <a:t>sicuro.</a:t>
            </a:r>
            <a:endParaRPr lang="en-US" sz="40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780690"/>
              </p:ext>
            </p:extLst>
          </p:nvPr>
        </p:nvGraphicFramePr>
        <p:xfrm>
          <a:off x="798078" y="1898137"/>
          <a:ext cx="10888717" cy="882869"/>
        </p:xfrm>
        <a:graphic>
          <a:graphicData uri="http://schemas.openxmlformats.org/drawingml/2006/table">
            <a:tbl>
              <a:tblPr/>
              <a:tblGrid>
                <a:gridCol w="10888717">
                  <a:extLst>
                    <a:ext uri="{9D8B030D-6E8A-4147-A177-3AD203B41FA5}">
                      <a16:colId xmlns:a16="http://schemas.microsoft.com/office/drawing/2014/main" val="3622228486"/>
                    </a:ext>
                  </a:extLst>
                </a:gridCol>
              </a:tblGrid>
              <a:tr h="88286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6. 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</a:rPr>
                        <a:t>Ecologico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it-IT" sz="3600" i="1" dirty="0" smtClean="0"/>
                        <a:t>ecology-una cosa che e sicura per l'ambiente.</a:t>
                      </a:r>
                      <a:endParaRPr lang="en-US" sz="36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825590"/>
                  </a:ext>
                </a:extLst>
              </a:tr>
            </a:tbl>
          </a:graphicData>
        </a:graphic>
      </p:graphicFrame>
      <p:pic>
        <p:nvPicPr>
          <p:cNvPr id="8" name="Picture 7" descr="สาระน่ารู้ !! | สาระ ความรู้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50" y="4365389"/>
            <a:ext cx="1568055" cy="156275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802297"/>
              </p:ext>
            </p:extLst>
          </p:nvPr>
        </p:nvGraphicFramePr>
        <p:xfrm>
          <a:off x="335976" y="2951423"/>
          <a:ext cx="11634951" cy="1188720"/>
        </p:xfrm>
        <a:graphic>
          <a:graphicData uri="http://schemas.openxmlformats.org/drawingml/2006/table">
            <a:tbl>
              <a:tblPr/>
              <a:tblGrid>
                <a:gridCol w="11634951">
                  <a:extLst>
                    <a:ext uri="{9D8B030D-6E8A-4147-A177-3AD203B41FA5}">
                      <a16:colId xmlns:a16="http://schemas.microsoft.com/office/drawing/2014/main" val="1509896508"/>
                    </a:ext>
                  </a:extLst>
                </a:gridCol>
              </a:tblGrid>
              <a:tr h="777766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7.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F0000"/>
                          </a:solidFill>
                        </a:rPr>
                        <a:t>l'inquinamento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it-IT" sz="4000" baseline="0" dirty="0" smtClean="0"/>
                        <a:t>	</a:t>
                      </a:r>
                    </a:p>
                    <a:p>
                      <a:r>
                        <a:rPr lang="it-IT" sz="3200" i="1" baseline="0" dirty="0" smtClean="0"/>
                        <a:t>pollution-qualcosa che fa male all'ambiente/fumo, gas e rifiuti nell'ambiente</a:t>
                      </a:r>
                      <a:endParaRPr lang="en-US" sz="32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40651"/>
                  </a:ext>
                </a:extLst>
              </a:tr>
            </a:tbl>
          </a:graphicData>
        </a:graphic>
      </p:graphicFrame>
      <p:pic>
        <p:nvPicPr>
          <p:cNvPr id="10" name="Picture 9" descr="Inquinamento delle acque, Staccioli (FdI): “La Regione ha ignorat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62" y="4293213"/>
            <a:ext cx="2276147" cy="1707110"/>
          </a:xfrm>
          <a:prstGeom prst="rect">
            <a:avLst/>
          </a:prstGeom>
        </p:spPr>
      </p:pic>
      <p:pic>
        <p:nvPicPr>
          <p:cNvPr id="11" name="Picture 10" descr="Eco-Sostenibile: Polveri sottili: per Bernocchi (ANCI) bisogna passar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17" y="4196655"/>
            <a:ext cx="3515710" cy="18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592824"/>
              </p:ext>
            </p:extLst>
          </p:nvPr>
        </p:nvGraphicFramePr>
        <p:xfrm>
          <a:off x="0" y="231229"/>
          <a:ext cx="12192000" cy="4419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960532814"/>
                    </a:ext>
                  </a:extLst>
                </a:gridCol>
              </a:tblGrid>
              <a:tr h="557048">
                <a:tc>
                  <a:txBody>
                    <a:bodyPr/>
                    <a:lstStyle/>
                    <a:p>
                      <a:r>
                        <a:rPr lang="en-US" sz="4000" b="0" dirty="0" smtClean="0"/>
                        <a:t>8. </a:t>
                      </a:r>
                      <a:r>
                        <a:rPr lang="en-US" sz="4000" b="0" dirty="0" smtClean="0">
                          <a:solidFill>
                            <a:srgbClr val="FF0000"/>
                          </a:solidFill>
                        </a:rPr>
                        <a:t>I </a:t>
                      </a:r>
                      <a:r>
                        <a:rPr lang="en-US" sz="4000" b="0" dirty="0" err="1" smtClean="0">
                          <a:solidFill>
                            <a:srgbClr val="FF0000"/>
                          </a:solidFill>
                        </a:rPr>
                        <a:t>rifiuti</a:t>
                      </a:r>
                      <a:r>
                        <a:rPr lang="en-US" sz="4000" b="0" dirty="0" smtClean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it-IT" sz="4000" b="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it-IT" sz="4000" b="0" dirty="0" smtClean="0"/>
                        <a:t>ash- </a:t>
                      </a:r>
                      <a:r>
                        <a:rPr lang="it-IT" sz="4000" b="0" dirty="0" smtClean="0"/>
                        <a:t>le cose/ i materiali buttati via</a:t>
                      </a:r>
                      <a:endParaRPr lang="en-US" sz="4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880375"/>
                  </a:ext>
                </a:extLst>
              </a:tr>
              <a:tr h="557048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9.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it-IT" sz="4000" dirty="0" smtClean="0">
                          <a:solidFill>
                            <a:srgbClr val="FF0000"/>
                          </a:solidFill>
                        </a:rPr>
                        <a:t>riciclaggio:</a:t>
                      </a:r>
                      <a:r>
                        <a:rPr lang="it-IT" sz="4000" dirty="0" smtClean="0"/>
                        <a:t>	</a:t>
                      </a:r>
                      <a:r>
                        <a:rPr lang="it-IT" sz="4000" i="1" dirty="0" smtClean="0"/>
                        <a:t>recyclables- le cose che sono usate di nuovo</a:t>
                      </a:r>
                      <a:endParaRPr lang="en-US" sz="4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70086"/>
                  </a:ext>
                </a:extLst>
              </a:tr>
              <a:tr h="557048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10. </a:t>
                      </a:r>
                      <a:r>
                        <a:rPr lang="it-IT" sz="4000" dirty="0" smtClean="0">
                          <a:solidFill>
                            <a:srgbClr val="FF0000"/>
                          </a:solidFill>
                        </a:rPr>
                        <a:t>inquinare:</a:t>
                      </a:r>
                      <a:r>
                        <a:rPr lang="it-IT" sz="4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3600" i="1" dirty="0" smtClean="0"/>
                        <a:t>to pollute- quando una persona contamina l'ambiente</a:t>
                      </a:r>
                      <a:endParaRPr lang="en-US" sz="3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778996"/>
                  </a:ext>
                </a:extLst>
              </a:tr>
              <a:tr h="557048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11. </a:t>
                      </a:r>
                      <a:r>
                        <a:rPr lang="it-IT" sz="4000" dirty="0" smtClean="0">
                          <a:solidFill>
                            <a:srgbClr val="FF0000"/>
                          </a:solidFill>
                        </a:rPr>
                        <a:t>la protezione per l'ambiente</a:t>
                      </a:r>
                      <a:r>
                        <a:rPr lang="it-IT" sz="4000" dirty="0" smtClean="0"/>
                        <a:t>	</a:t>
                      </a:r>
                    </a:p>
                    <a:p>
                      <a:r>
                        <a:rPr lang="it-IT" sz="3200" i="1" dirty="0" smtClean="0"/>
                        <a:t>environmentalism- il movimento in cui fai cose per proteggere l'ambiente</a:t>
                      </a:r>
                      <a:endParaRPr lang="en-US" sz="3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389463"/>
                  </a:ext>
                </a:extLst>
              </a:tr>
              <a:tr h="557048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12. </a:t>
                      </a:r>
                      <a:r>
                        <a:rPr lang="it-IT" sz="4000" dirty="0" smtClean="0">
                          <a:solidFill>
                            <a:srgbClr val="FF0000"/>
                          </a:solidFill>
                        </a:rPr>
                        <a:t>l'effetto serra	</a:t>
                      </a:r>
                    </a:p>
                    <a:p>
                      <a:pPr algn="ctr"/>
                      <a:r>
                        <a:rPr lang="it-IT" sz="2800" i="1" dirty="0" smtClean="0"/>
                        <a:t>global warming- quando la Terra si scalda troppo a causa dell'inquinamento</a:t>
                      </a:r>
                      <a:endParaRPr lang="en-US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909452"/>
                  </a:ext>
                </a:extLst>
              </a:tr>
            </a:tbl>
          </a:graphicData>
        </a:graphic>
      </p:graphicFrame>
      <p:pic>
        <p:nvPicPr>
          <p:cNvPr id="3" name="Picture 2" descr="Bin it!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2" y="4963510"/>
            <a:ext cx="1652752" cy="1652752"/>
          </a:xfrm>
          <a:prstGeom prst="rect">
            <a:avLst/>
          </a:prstGeom>
        </p:spPr>
      </p:pic>
      <p:pic>
        <p:nvPicPr>
          <p:cNvPr id="4" name="Picture 3" descr="bambini e il riciclaggio creativ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70" y="4815524"/>
            <a:ext cx="1845138" cy="1948723"/>
          </a:xfrm>
          <a:prstGeom prst="rect">
            <a:avLst/>
          </a:prstGeom>
        </p:spPr>
      </p:pic>
      <p:pic>
        <p:nvPicPr>
          <p:cNvPr id="5" name="Picture 4" descr="Sanremo - Sanremo: incontro sul riciclaggio cosciente promosso da Leg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36" y="4767285"/>
            <a:ext cx="2257668" cy="1974258"/>
          </a:xfrm>
          <a:prstGeom prst="rect">
            <a:avLst/>
          </a:prstGeom>
        </p:spPr>
      </p:pic>
      <p:pic>
        <p:nvPicPr>
          <p:cNvPr id="6" name="Picture 5" descr="Effetto serra: l’Europa deve decidere – ControLaCrisi.org | NUOVA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805" y="4650829"/>
            <a:ext cx="3314071" cy="22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19663"/>
              </p:ext>
            </p:extLst>
          </p:nvPr>
        </p:nvGraphicFramePr>
        <p:xfrm>
          <a:off x="0" y="0"/>
          <a:ext cx="12076386" cy="57806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076386">
                  <a:extLst>
                    <a:ext uri="{9D8B030D-6E8A-4147-A177-3AD203B41FA5}">
                      <a16:colId xmlns:a16="http://schemas.microsoft.com/office/drawing/2014/main" val="1052445339"/>
                    </a:ext>
                  </a:extLst>
                </a:gridCol>
              </a:tblGrid>
              <a:tr h="1173416">
                <a:tc>
                  <a:txBody>
                    <a:bodyPr/>
                    <a:lstStyle/>
                    <a:p>
                      <a:r>
                        <a:rPr lang="en-US" sz="4000" b="0" dirty="0" smtClean="0"/>
                        <a:t>13</a:t>
                      </a:r>
                      <a:r>
                        <a:rPr lang="en-US" sz="4000" b="0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it-IT" sz="4000" b="0" dirty="0" smtClean="0">
                          <a:solidFill>
                            <a:srgbClr val="FF0000"/>
                          </a:solidFill>
                        </a:rPr>
                        <a:t>la fascia dell'ozono	</a:t>
                      </a:r>
                    </a:p>
                    <a:p>
                      <a:r>
                        <a:rPr lang="it-IT" sz="2800" b="0" i="1" dirty="0" smtClean="0"/>
                        <a:t>ozone layer- lo stratto prottettivo nell'atmosfera che protegge dai raggi solari</a:t>
                      </a:r>
                      <a:endParaRPr lang="en-US" sz="28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935731"/>
                  </a:ext>
                </a:extLst>
              </a:tr>
              <a:tr h="858464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14. 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flora</a:t>
                      </a:r>
                      <a:r>
                        <a:rPr lang="en-US" sz="4000" dirty="0" smtClean="0"/>
                        <a:t>	:</a:t>
                      </a:r>
                      <a:r>
                        <a:rPr lang="en-US" sz="4000" baseline="0" dirty="0" smtClean="0"/>
                        <a:t>  </a:t>
                      </a:r>
                      <a:r>
                        <a:rPr lang="en-US" sz="4000" i="1" dirty="0" smtClean="0"/>
                        <a:t>plant life</a:t>
                      </a:r>
                      <a:endParaRPr lang="en-US" sz="4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82674"/>
                  </a:ext>
                </a:extLst>
              </a:tr>
              <a:tr h="858464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15. 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fauna	: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4000" i="1" dirty="0" smtClean="0"/>
                        <a:t>animal life</a:t>
                      </a:r>
                      <a:endParaRPr lang="en-US" sz="4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128786"/>
                  </a:ext>
                </a:extLst>
              </a:tr>
              <a:tr h="858464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16.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terra</a:t>
                      </a:r>
                      <a:r>
                        <a:rPr lang="en-US" sz="3200" dirty="0" smtClean="0"/>
                        <a:t>	:</a:t>
                      </a:r>
                      <a:r>
                        <a:rPr lang="en-US" sz="3200" baseline="0" dirty="0" smtClean="0"/>
                        <a:t>  </a:t>
                      </a:r>
                      <a:r>
                        <a:rPr lang="en-US" sz="3200" dirty="0" smtClean="0"/>
                        <a:t>earth, dirt, land        17.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fiume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3200" dirty="0" smtClean="0"/>
                        <a:t>river    18.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lago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3200" dirty="0" smtClean="0"/>
                        <a:t>lake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531340"/>
                  </a:ext>
                </a:extLst>
              </a:tr>
              <a:tr h="858464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17. </a:t>
                      </a:r>
                      <a:r>
                        <a:rPr lang="it-IT" sz="4000" dirty="0" smtClean="0">
                          <a:solidFill>
                            <a:srgbClr val="FF0000"/>
                          </a:solidFill>
                        </a:rPr>
                        <a:t>parco (nazionale/regionale)</a:t>
                      </a:r>
                      <a:r>
                        <a:rPr lang="it-IT" sz="4000" dirty="0" smtClean="0"/>
                        <a:t>-</a:t>
                      </a:r>
                      <a:r>
                        <a:rPr lang="it-IT" sz="4000" baseline="0" dirty="0" smtClean="0"/>
                        <a:t> </a:t>
                      </a:r>
                      <a:r>
                        <a:rPr lang="it-IT" sz="4000" dirty="0" smtClean="0"/>
                        <a:t>park (national/ regional)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917642"/>
                  </a:ext>
                </a:extLst>
              </a:tr>
              <a:tr h="1173416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18.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carta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geografica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smtClean="0"/>
                        <a:t>geographic map   19.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una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pianta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smtClean="0"/>
                        <a:t>a </a:t>
                      </a:r>
                      <a:r>
                        <a:rPr lang="en-US" sz="2800" dirty="0" smtClean="0"/>
                        <a:t>plant  20.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vietato</a:t>
                      </a:r>
                      <a:r>
                        <a:rPr lang="en-US" sz="2400" dirty="0" smtClean="0"/>
                        <a:t>-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prohibited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07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5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105</TotalTime>
  <Words>138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L’AMBIENTE</dc:title>
  <dc:creator>Llapur, Ileana</dc:creator>
  <cp:lastModifiedBy>Llapur, Ileana</cp:lastModifiedBy>
  <cp:revision>11</cp:revision>
  <dcterms:created xsi:type="dcterms:W3CDTF">2016-10-11T12:35:15Z</dcterms:created>
  <dcterms:modified xsi:type="dcterms:W3CDTF">2016-10-11T15:52:06Z</dcterms:modified>
</cp:coreProperties>
</file>